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65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800708-9D8D-4EC5-A52E-1CEBE1037A94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EA93CFD-6EE1-4BF9-9C96-2BD09971F60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1-й этап (до второй половины XIX в.)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C2A8B5-F453-41A2-B5C5-D34732C53980}" type="parTrans" cxnId="{A970D584-E181-437E-B38C-FC651A1B83AB}">
      <dgm:prSet/>
      <dgm:spPr/>
      <dgm:t>
        <a:bodyPr/>
        <a:lstStyle/>
        <a:p>
          <a:endParaRPr lang="ru-RU"/>
        </a:p>
      </dgm:t>
    </dgm:pt>
    <dgm:pt modelId="{D8997837-8622-4C45-8E6C-2E4986FBE020}" type="sibTrans" cxnId="{A970D584-E181-437E-B38C-FC651A1B83AB}">
      <dgm:prSet/>
      <dgm:spPr/>
      <dgm:t>
        <a:bodyPr/>
        <a:lstStyle/>
        <a:p>
          <a:endParaRPr lang="ru-RU"/>
        </a:p>
      </dgm:t>
    </dgm:pt>
    <dgm:pt modelId="{CB9FD841-7C23-42B3-A9C1-892DD0CA2272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"ручная" ИТ, инструментарий которой составляли: перо, чернильница, книга. Коммуникации осуществлялись ручным способом путем переправки через почту писем, пакетов, депеш. Основная цель технологии — представление информации в нужной форме.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C8AAFD-5768-41BB-8DB9-47FC729637C2}" type="parTrans" cxnId="{FCBBBD32-53A1-4BE1-862E-194EC64B2A29}">
      <dgm:prSet/>
      <dgm:spPr/>
      <dgm:t>
        <a:bodyPr/>
        <a:lstStyle/>
        <a:p>
          <a:endParaRPr lang="ru-RU"/>
        </a:p>
      </dgm:t>
    </dgm:pt>
    <dgm:pt modelId="{D156BB7D-9167-4F27-9BCD-9E7BA0990638}" type="sibTrans" cxnId="{FCBBBD32-53A1-4BE1-862E-194EC64B2A29}">
      <dgm:prSet/>
      <dgm:spPr/>
      <dgm:t>
        <a:bodyPr/>
        <a:lstStyle/>
        <a:p>
          <a:endParaRPr lang="ru-RU"/>
        </a:p>
      </dgm:t>
    </dgm:pt>
    <dgm:pt modelId="{9280456E-8F0E-4840-838D-1CB82D41077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2-й этап (с конца XIX в.)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574358-7BE5-446B-A860-F09B6DE08B31}" type="parTrans" cxnId="{A24B3EC8-B249-48AC-A80A-39E6017A4FE9}">
      <dgm:prSet/>
      <dgm:spPr/>
      <dgm:t>
        <a:bodyPr/>
        <a:lstStyle/>
        <a:p>
          <a:endParaRPr lang="ru-RU"/>
        </a:p>
      </dgm:t>
    </dgm:pt>
    <dgm:pt modelId="{F02E33F7-695D-4EA6-8A34-941480B5CA20}" type="sibTrans" cxnId="{A24B3EC8-B249-48AC-A80A-39E6017A4FE9}">
      <dgm:prSet/>
      <dgm:spPr/>
      <dgm:t>
        <a:bodyPr/>
        <a:lstStyle/>
        <a:p>
          <a:endParaRPr lang="ru-RU"/>
        </a:p>
      </dgm:t>
    </dgm:pt>
    <dgm:pt modelId="{51DFF8C0-5EC5-401A-BD5A-B14D020E24EB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"механическая" технология, инструментарий которой составляли: пишущая машинка, телефон, диктофон, оснащенная более совершенными средствами доставки почта. Основная цель технологии — представление информации в нужной форме более удобными средствами.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37924D-CCA7-4383-B53B-64B4BC41D523}" type="parTrans" cxnId="{FE2C712A-F338-4987-8A2F-9BC08B54FB3E}">
      <dgm:prSet/>
      <dgm:spPr/>
      <dgm:t>
        <a:bodyPr/>
        <a:lstStyle/>
        <a:p>
          <a:endParaRPr lang="ru-RU"/>
        </a:p>
      </dgm:t>
    </dgm:pt>
    <dgm:pt modelId="{69FF818E-E747-4372-A807-5429F8518CD8}" type="sibTrans" cxnId="{FE2C712A-F338-4987-8A2F-9BC08B54FB3E}">
      <dgm:prSet/>
      <dgm:spPr/>
      <dgm:t>
        <a:bodyPr/>
        <a:lstStyle/>
        <a:p>
          <a:endParaRPr lang="ru-RU"/>
        </a:p>
      </dgm:t>
    </dgm:pt>
    <dgm:pt modelId="{79CD57AA-E2AD-4742-9E41-701FB53884D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3-й этап (40 — 60-е гг. XX в.)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C83419-254F-4F09-A336-DB09845BD794}" type="parTrans" cxnId="{19184A7F-5542-41AB-B6FB-342DA70D3B76}">
      <dgm:prSet/>
      <dgm:spPr/>
      <dgm:t>
        <a:bodyPr/>
        <a:lstStyle/>
        <a:p>
          <a:endParaRPr lang="ru-RU"/>
        </a:p>
      </dgm:t>
    </dgm:pt>
    <dgm:pt modelId="{C78D613E-50E2-474E-BCBD-E6A8E34EF625}" type="sibTrans" cxnId="{19184A7F-5542-41AB-B6FB-342DA70D3B76}">
      <dgm:prSet/>
      <dgm:spPr/>
      <dgm:t>
        <a:bodyPr/>
        <a:lstStyle/>
        <a:p>
          <a:endParaRPr lang="ru-RU"/>
        </a:p>
      </dgm:t>
    </dgm:pt>
    <dgm:pt modelId="{F8B4B679-B1D8-481D-94B7-81B01005F666}">
      <dgm:prSet phldrT="[Текст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"электрическая" технология, инструментарий которой составляли: большие ЭВМ и соответствующее программное обеспечение, электрические пишущие машинки, ксероксы, портативные диктофоны. Изменяется цель технологии. Акцент в информационной технологии начинает перемещаться с формы представления информации на формирование ее содержания.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449683-CAB4-4902-B6E7-7CD9B17DF65B}" type="parTrans" cxnId="{6B43D4E6-4B13-486C-9DFE-9300B35A5F5F}">
      <dgm:prSet/>
      <dgm:spPr/>
      <dgm:t>
        <a:bodyPr/>
        <a:lstStyle/>
        <a:p>
          <a:endParaRPr lang="ru-RU"/>
        </a:p>
      </dgm:t>
    </dgm:pt>
    <dgm:pt modelId="{0C1ABCCA-9112-4C70-96A0-12999A45B924}" type="sibTrans" cxnId="{6B43D4E6-4B13-486C-9DFE-9300B35A5F5F}">
      <dgm:prSet/>
      <dgm:spPr/>
      <dgm:t>
        <a:bodyPr/>
        <a:lstStyle/>
        <a:p>
          <a:endParaRPr lang="ru-RU"/>
        </a:p>
      </dgm:t>
    </dgm:pt>
    <dgm:pt modelId="{BED5A6B7-531F-4F24-BE61-F0CA08C36B1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5-й этап (с середины 80-х гг.)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A8D71F-CC7C-410A-B8C4-E81AB8956474}" type="parTrans" cxnId="{4E324873-09A5-4AF1-8ED8-2A22D57DDC2A}">
      <dgm:prSet/>
      <dgm:spPr/>
      <dgm:t>
        <a:bodyPr/>
        <a:lstStyle/>
        <a:p>
          <a:endParaRPr lang="ru-RU"/>
        </a:p>
      </dgm:t>
    </dgm:pt>
    <dgm:pt modelId="{42170F0D-2C33-4962-A30A-7D94717FAF30}" type="sibTrans" cxnId="{4E324873-09A5-4AF1-8ED8-2A22D57DDC2A}">
      <dgm:prSet/>
      <dgm:spPr/>
      <dgm:t>
        <a:bodyPr/>
        <a:lstStyle/>
        <a:p>
          <a:endParaRPr lang="ru-RU"/>
        </a:p>
      </dgm:t>
    </dgm:pt>
    <dgm:pt modelId="{D721A65C-43DE-4260-87EF-D92B9D40A8A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4-й этап (с начала 70-х гг.)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D8451C-E170-454F-8122-A63E561B8457}" type="parTrans" cxnId="{436162C4-A638-4596-8C85-B53C1C58D28F}">
      <dgm:prSet/>
      <dgm:spPr/>
      <dgm:t>
        <a:bodyPr/>
        <a:lstStyle/>
        <a:p>
          <a:endParaRPr lang="ru-RU"/>
        </a:p>
      </dgm:t>
    </dgm:pt>
    <dgm:pt modelId="{CACD5E62-C6D7-4BC6-898B-CA6798C02C43}" type="sibTrans" cxnId="{436162C4-A638-4596-8C85-B53C1C58D28F}">
      <dgm:prSet/>
      <dgm:spPr/>
      <dgm:t>
        <a:bodyPr/>
        <a:lstStyle/>
        <a:p>
          <a:endParaRPr lang="ru-RU"/>
        </a:p>
      </dgm:t>
    </dgm:pt>
    <dgm:pt modelId="{2DDE9F38-654B-4C61-8215-053947BDB0B3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"электронная" технология, основным инструментарием которой становятся большие ЭВМ и создаваемые на их базе ИС, оснащенные широким спектром базовых и специализированных программных комплексов. Центр тяжести технологии еще более смещается на формирование содержательной стороны информации для различных сфер использования, особенно на организацию аналитической работы. Был приобретен опыт формирования содержательной стороны информации и подготовлена профессиональная, психологическая и социальная база для перехода на новый этап развития технологии.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008335-87F0-4618-9B8E-5FDD988B97A2}" type="parTrans" cxnId="{9F62A9A3-A3BE-4F17-80A3-3C9DBA39A42F}">
      <dgm:prSet/>
      <dgm:spPr/>
      <dgm:t>
        <a:bodyPr/>
        <a:lstStyle/>
        <a:p>
          <a:endParaRPr lang="ru-RU"/>
        </a:p>
      </dgm:t>
    </dgm:pt>
    <dgm:pt modelId="{D50C2FAF-FDA9-4A8C-A679-39A52351CAF0}" type="sibTrans" cxnId="{9F62A9A3-A3BE-4F17-80A3-3C9DBA39A42F}">
      <dgm:prSet/>
      <dgm:spPr/>
      <dgm:t>
        <a:bodyPr/>
        <a:lstStyle/>
        <a:p>
          <a:endParaRPr lang="ru-RU"/>
        </a:p>
      </dgm:t>
    </dgm:pt>
    <dgm:pt modelId="{65A25991-E42A-40CC-A2F0-847215EF0747}">
      <dgm:prSet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"компьютерная" ("новая") технология, основным инструментарием которой является персональный компьютер с широким спектром стандартных программных продуктов разного назначения. На этом этапе происходит процесс персонализации ИС, которая проявляется в создании систем поддержки принятия решений. Начинают широко использоваться в различных областях глобальные и локальные компьютерные сети.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57AF4B-A047-466F-BD05-67699F568F55}" type="parTrans" cxnId="{D26B66CF-485E-487D-8AF6-36E0157EAD6D}">
      <dgm:prSet/>
      <dgm:spPr/>
      <dgm:t>
        <a:bodyPr/>
        <a:lstStyle/>
        <a:p>
          <a:endParaRPr lang="ru-RU"/>
        </a:p>
      </dgm:t>
    </dgm:pt>
    <dgm:pt modelId="{EB2E219F-954D-4BE1-9124-CEF0CE345BF8}" type="sibTrans" cxnId="{D26B66CF-485E-487D-8AF6-36E0157EAD6D}">
      <dgm:prSet/>
      <dgm:spPr/>
      <dgm:t>
        <a:bodyPr/>
        <a:lstStyle/>
        <a:p>
          <a:endParaRPr lang="ru-RU"/>
        </a:p>
      </dgm:t>
    </dgm:pt>
    <dgm:pt modelId="{DF50ED6B-A407-4413-9742-7E905B92DCB3}" type="pres">
      <dgm:prSet presAssocID="{0C800708-9D8D-4EC5-A52E-1CEBE1037A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074F2E-C226-4C80-8EF5-622243FE5B4D}" type="pres">
      <dgm:prSet presAssocID="{5EA93CFD-6EE1-4BF9-9C96-2BD09971F60E}" presName="composite" presStyleCnt="0"/>
      <dgm:spPr/>
    </dgm:pt>
    <dgm:pt modelId="{FD0F324D-BEF6-4CD5-93F0-1FF496C94A88}" type="pres">
      <dgm:prSet presAssocID="{5EA93CFD-6EE1-4BF9-9C96-2BD09971F60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157E7-2BD8-4F30-A6DA-7B87E2952835}" type="pres">
      <dgm:prSet presAssocID="{5EA93CFD-6EE1-4BF9-9C96-2BD09971F60E}" presName="descendantText" presStyleLbl="alignAcc1" presStyleIdx="0" presStyleCnt="5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AC84B-F13C-400C-9756-962CD619C502}" type="pres">
      <dgm:prSet presAssocID="{D8997837-8622-4C45-8E6C-2E4986FBE020}" presName="sp" presStyleCnt="0"/>
      <dgm:spPr/>
    </dgm:pt>
    <dgm:pt modelId="{7F33E251-5C81-4761-83D9-32D898F8D87C}" type="pres">
      <dgm:prSet presAssocID="{9280456E-8F0E-4840-838D-1CB82D410775}" presName="composite" presStyleCnt="0"/>
      <dgm:spPr/>
    </dgm:pt>
    <dgm:pt modelId="{2AC9C24B-563A-41FF-B437-EF2827E77F36}" type="pres">
      <dgm:prSet presAssocID="{9280456E-8F0E-4840-838D-1CB82D41077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5BAF2-0D99-445E-80FF-067CE014F188}" type="pres">
      <dgm:prSet presAssocID="{9280456E-8F0E-4840-838D-1CB82D41077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3C50E-5487-4818-AE58-5BAEF3FF6A6D}" type="pres">
      <dgm:prSet presAssocID="{F02E33F7-695D-4EA6-8A34-941480B5CA20}" presName="sp" presStyleCnt="0"/>
      <dgm:spPr/>
    </dgm:pt>
    <dgm:pt modelId="{BD9435D2-4BC9-4A6F-BDCA-3FAE6E714627}" type="pres">
      <dgm:prSet presAssocID="{79CD57AA-E2AD-4742-9E41-701FB53884D3}" presName="composite" presStyleCnt="0"/>
      <dgm:spPr/>
    </dgm:pt>
    <dgm:pt modelId="{7CBD564D-CC51-4FEB-A50A-C796EAB599B6}" type="pres">
      <dgm:prSet presAssocID="{79CD57AA-E2AD-4742-9E41-701FB53884D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953F5-27D1-4B15-B5F9-99411A657D6E}" type="pres">
      <dgm:prSet presAssocID="{79CD57AA-E2AD-4742-9E41-701FB53884D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4B456-0307-421F-BDE4-88172CAE461D}" type="pres">
      <dgm:prSet presAssocID="{C78D613E-50E2-474E-BCBD-E6A8E34EF625}" presName="sp" presStyleCnt="0"/>
      <dgm:spPr/>
    </dgm:pt>
    <dgm:pt modelId="{FDF0A4BC-1866-4AD0-86C7-86BB1CC7057C}" type="pres">
      <dgm:prSet presAssocID="{D721A65C-43DE-4260-87EF-D92B9D40A8A3}" presName="composite" presStyleCnt="0"/>
      <dgm:spPr/>
    </dgm:pt>
    <dgm:pt modelId="{EC3588D2-58BE-4C29-9FAF-89E2F781BD30}" type="pres">
      <dgm:prSet presAssocID="{D721A65C-43DE-4260-87EF-D92B9D40A8A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FDC82-6F3D-4608-8053-12EC0606B256}" type="pres">
      <dgm:prSet presAssocID="{D721A65C-43DE-4260-87EF-D92B9D40A8A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700B6-9660-4867-BEA1-B82F391446BA}" type="pres">
      <dgm:prSet presAssocID="{CACD5E62-C6D7-4BC6-898B-CA6798C02C43}" presName="sp" presStyleCnt="0"/>
      <dgm:spPr/>
    </dgm:pt>
    <dgm:pt modelId="{D6D452AA-FC0E-4E70-B19D-83734CABE457}" type="pres">
      <dgm:prSet presAssocID="{BED5A6B7-531F-4F24-BE61-F0CA08C36B13}" presName="composite" presStyleCnt="0"/>
      <dgm:spPr/>
    </dgm:pt>
    <dgm:pt modelId="{C85F4AA4-51B0-46E9-B6E0-B7F1D7A23C7D}" type="pres">
      <dgm:prSet presAssocID="{BED5A6B7-531F-4F24-BE61-F0CA08C36B13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0DF72-CB51-406B-A1D7-7CACC8D711CE}" type="pres">
      <dgm:prSet presAssocID="{BED5A6B7-531F-4F24-BE61-F0CA08C36B13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2C712A-F338-4987-8A2F-9BC08B54FB3E}" srcId="{9280456E-8F0E-4840-838D-1CB82D410775}" destId="{51DFF8C0-5EC5-401A-BD5A-B14D020E24EB}" srcOrd="0" destOrd="0" parTransId="{6037924D-CCA7-4383-B53B-64B4BC41D523}" sibTransId="{69FF818E-E747-4372-A807-5429F8518CD8}"/>
    <dgm:cxn modelId="{A24B3EC8-B249-48AC-A80A-39E6017A4FE9}" srcId="{0C800708-9D8D-4EC5-A52E-1CEBE1037A94}" destId="{9280456E-8F0E-4840-838D-1CB82D410775}" srcOrd="1" destOrd="0" parTransId="{67574358-7BE5-446B-A860-F09B6DE08B31}" sibTransId="{F02E33F7-695D-4EA6-8A34-941480B5CA20}"/>
    <dgm:cxn modelId="{607728C1-268B-43A8-856A-E7AAFA5E830C}" type="presOf" srcId="{D721A65C-43DE-4260-87EF-D92B9D40A8A3}" destId="{EC3588D2-58BE-4C29-9FAF-89E2F781BD30}" srcOrd="0" destOrd="0" presId="urn:microsoft.com/office/officeart/2005/8/layout/chevron2"/>
    <dgm:cxn modelId="{AD32AE87-304A-453C-9672-B897DB47956B}" type="presOf" srcId="{5EA93CFD-6EE1-4BF9-9C96-2BD09971F60E}" destId="{FD0F324D-BEF6-4CD5-93F0-1FF496C94A88}" srcOrd="0" destOrd="0" presId="urn:microsoft.com/office/officeart/2005/8/layout/chevron2"/>
    <dgm:cxn modelId="{0374E08F-7EEF-4FFF-A266-9E2C2D2D754D}" type="presOf" srcId="{9280456E-8F0E-4840-838D-1CB82D410775}" destId="{2AC9C24B-563A-41FF-B437-EF2827E77F36}" srcOrd="0" destOrd="0" presId="urn:microsoft.com/office/officeart/2005/8/layout/chevron2"/>
    <dgm:cxn modelId="{BB7C072D-FB1D-488C-9D44-EC071D8CD462}" type="presOf" srcId="{51DFF8C0-5EC5-401A-BD5A-B14D020E24EB}" destId="{FA85BAF2-0D99-445E-80FF-067CE014F188}" srcOrd="0" destOrd="0" presId="urn:microsoft.com/office/officeart/2005/8/layout/chevron2"/>
    <dgm:cxn modelId="{9F62A9A3-A3BE-4F17-80A3-3C9DBA39A42F}" srcId="{D721A65C-43DE-4260-87EF-D92B9D40A8A3}" destId="{2DDE9F38-654B-4C61-8215-053947BDB0B3}" srcOrd="0" destOrd="0" parTransId="{22008335-87F0-4618-9B8E-5FDD988B97A2}" sibTransId="{D50C2FAF-FDA9-4A8C-A679-39A52351CAF0}"/>
    <dgm:cxn modelId="{A970D584-E181-437E-B38C-FC651A1B83AB}" srcId="{0C800708-9D8D-4EC5-A52E-1CEBE1037A94}" destId="{5EA93CFD-6EE1-4BF9-9C96-2BD09971F60E}" srcOrd="0" destOrd="0" parTransId="{0BC2A8B5-F453-41A2-B5C5-D34732C53980}" sibTransId="{D8997837-8622-4C45-8E6C-2E4986FBE020}"/>
    <dgm:cxn modelId="{29B8A15D-51EE-4C39-9F89-FB892DB1DF5F}" type="presOf" srcId="{F8B4B679-B1D8-481D-94B7-81B01005F666}" destId="{0BA953F5-27D1-4B15-B5F9-99411A657D6E}" srcOrd="0" destOrd="0" presId="urn:microsoft.com/office/officeart/2005/8/layout/chevron2"/>
    <dgm:cxn modelId="{436162C4-A638-4596-8C85-B53C1C58D28F}" srcId="{0C800708-9D8D-4EC5-A52E-1CEBE1037A94}" destId="{D721A65C-43DE-4260-87EF-D92B9D40A8A3}" srcOrd="3" destOrd="0" parTransId="{2AD8451C-E170-454F-8122-A63E561B8457}" sibTransId="{CACD5E62-C6D7-4BC6-898B-CA6798C02C43}"/>
    <dgm:cxn modelId="{19184A7F-5542-41AB-B6FB-342DA70D3B76}" srcId="{0C800708-9D8D-4EC5-A52E-1CEBE1037A94}" destId="{79CD57AA-E2AD-4742-9E41-701FB53884D3}" srcOrd="2" destOrd="0" parTransId="{55C83419-254F-4F09-A336-DB09845BD794}" sibTransId="{C78D613E-50E2-474E-BCBD-E6A8E34EF625}"/>
    <dgm:cxn modelId="{A37DA47B-A245-4666-A796-1CC78B7EEED7}" type="presOf" srcId="{79CD57AA-E2AD-4742-9E41-701FB53884D3}" destId="{7CBD564D-CC51-4FEB-A50A-C796EAB599B6}" srcOrd="0" destOrd="0" presId="urn:microsoft.com/office/officeart/2005/8/layout/chevron2"/>
    <dgm:cxn modelId="{6B43D4E6-4B13-486C-9DFE-9300B35A5F5F}" srcId="{79CD57AA-E2AD-4742-9E41-701FB53884D3}" destId="{F8B4B679-B1D8-481D-94B7-81B01005F666}" srcOrd="0" destOrd="0" parTransId="{92449683-CAB4-4902-B6E7-7CD9B17DF65B}" sibTransId="{0C1ABCCA-9112-4C70-96A0-12999A45B924}"/>
    <dgm:cxn modelId="{46BCF0AB-F97D-42F7-9011-468884B0C00A}" type="presOf" srcId="{2DDE9F38-654B-4C61-8215-053947BDB0B3}" destId="{564FDC82-6F3D-4608-8053-12EC0606B256}" srcOrd="0" destOrd="0" presId="urn:microsoft.com/office/officeart/2005/8/layout/chevron2"/>
    <dgm:cxn modelId="{1E4EB0C7-6934-4F82-85CC-0CC92B6CF8AD}" type="presOf" srcId="{65A25991-E42A-40CC-A2F0-847215EF0747}" destId="{C270DF72-CB51-406B-A1D7-7CACC8D711CE}" srcOrd="0" destOrd="0" presId="urn:microsoft.com/office/officeart/2005/8/layout/chevron2"/>
    <dgm:cxn modelId="{1EF7E547-8D8D-4EE9-9122-F4E078266689}" type="presOf" srcId="{0C800708-9D8D-4EC5-A52E-1CEBE1037A94}" destId="{DF50ED6B-A407-4413-9742-7E905B92DCB3}" srcOrd="0" destOrd="0" presId="urn:microsoft.com/office/officeart/2005/8/layout/chevron2"/>
    <dgm:cxn modelId="{7CD914D6-1717-41FC-ABC3-7FF7D4E606B2}" type="presOf" srcId="{CB9FD841-7C23-42B3-A9C1-892DD0CA2272}" destId="{507157E7-2BD8-4F30-A6DA-7B87E2952835}" srcOrd="0" destOrd="0" presId="urn:microsoft.com/office/officeart/2005/8/layout/chevron2"/>
    <dgm:cxn modelId="{B0BA95D0-0C0E-440B-AA18-9E4E92AD1EFE}" type="presOf" srcId="{BED5A6B7-531F-4F24-BE61-F0CA08C36B13}" destId="{C85F4AA4-51B0-46E9-B6E0-B7F1D7A23C7D}" srcOrd="0" destOrd="0" presId="urn:microsoft.com/office/officeart/2005/8/layout/chevron2"/>
    <dgm:cxn modelId="{FCBBBD32-53A1-4BE1-862E-194EC64B2A29}" srcId="{5EA93CFD-6EE1-4BF9-9C96-2BD09971F60E}" destId="{CB9FD841-7C23-42B3-A9C1-892DD0CA2272}" srcOrd="0" destOrd="0" parTransId="{D4C8AAFD-5768-41BB-8DB9-47FC729637C2}" sibTransId="{D156BB7D-9167-4F27-9BCD-9E7BA0990638}"/>
    <dgm:cxn modelId="{4E324873-09A5-4AF1-8ED8-2A22D57DDC2A}" srcId="{0C800708-9D8D-4EC5-A52E-1CEBE1037A94}" destId="{BED5A6B7-531F-4F24-BE61-F0CA08C36B13}" srcOrd="4" destOrd="0" parTransId="{D6A8D71F-CC7C-410A-B8C4-E81AB8956474}" sibTransId="{42170F0D-2C33-4962-A30A-7D94717FAF30}"/>
    <dgm:cxn modelId="{D26B66CF-485E-487D-8AF6-36E0157EAD6D}" srcId="{BED5A6B7-531F-4F24-BE61-F0CA08C36B13}" destId="{65A25991-E42A-40CC-A2F0-847215EF0747}" srcOrd="0" destOrd="0" parTransId="{C157AF4B-A047-466F-BD05-67699F568F55}" sibTransId="{EB2E219F-954D-4BE1-9124-CEF0CE345BF8}"/>
    <dgm:cxn modelId="{521DCDB0-D69D-4E85-A24B-C8324003F32F}" type="presParOf" srcId="{DF50ED6B-A407-4413-9742-7E905B92DCB3}" destId="{E9074F2E-C226-4C80-8EF5-622243FE5B4D}" srcOrd="0" destOrd="0" presId="urn:microsoft.com/office/officeart/2005/8/layout/chevron2"/>
    <dgm:cxn modelId="{99E42DE6-3909-4C30-826E-695AB98057BE}" type="presParOf" srcId="{E9074F2E-C226-4C80-8EF5-622243FE5B4D}" destId="{FD0F324D-BEF6-4CD5-93F0-1FF496C94A88}" srcOrd="0" destOrd="0" presId="urn:microsoft.com/office/officeart/2005/8/layout/chevron2"/>
    <dgm:cxn modelId="{A89F74F0-B3DA-4F0F-ACCD-404603D3794E}" type="presParOf" srcId="{E9074F2E-C226-4C80-8EF5-622243FE5B4D}" destId="{507157E7-2BD8-4F30-A6DA-7B87E2952835}" srcOrd="1" destOrd="0" presId="urn:microsoft.com/office/officeart/2005/8/layout/chevron2"/>
    <dgm:cxn modelId="{25B2B363-B06F-4926-A89A-BC12E7D0E655}" type="presParOf" srcId="{DF50ED6B-A407-4413-9742-7E905B92DCB3}" destId="{96DAC84B-F13C-400C-9756-962CD619C502}" srcOrd="1" destOrd="0" presId="urn:microsoft.com/office/officeart/2005/8/layout/chevron2"/>
    <dgm:cxn modelId="{CDE46929-BACF-4316-B36C-9B66E1F54056}" type="presParOf" srcId="{DF50ED6B-A407-4413-9742-7E905B92DCB3}" destId="{7F33E251-5C81-4761-83D9-32D898F8D87C}" srcOrd="2" destOrd="0" presId="urn:microsoft.com/office/officeart/2005/8/layout/chevron2"/>
    <dgm:cxn modelId="{317B72A9-6D09-4F0E-9443-4D787B5021DA}" type="presParOf" srcId="{7F33E251-5C81-4761-83D9-32D898F8D87C}" destId="{2AC9C24B-563A-41FF-B437-EF2827E77F36}" srcOrd="0" destOrd="0" presId="urn:microsoft.com/office/officeart/2005/8/layout/chevron2"/>
    <dgm:cxn modelId="{49CA2F12-46A4-4A83-9A20-74D0C118CCA2}" type="presParOf" srcId="{7F33E251-5C81-4761-83D9-32D898F8D87C}" destId="{FA85BAF2-0D99-445E-80FF-067CE014F188}" srcOrd="1" destOrd="0" presId="urn:microsoft.com/office/officeart/2005/8/layout/chevron2"/>
    <dgm:cxn modelId="{5B3B99F5-B1FC-49BE-ABEE-8B9DFC2F0F01}" type="presParOf" srcId="{DF50ED6B-A407-4413-9742-7E905B92DCB3}" destId="{B063C50E-5487-4818-AE58-5BAEF3FF6A6D}" srcOrd="3" destOrd="0" presId="urn:microsoft.com/office/officeart/2005/8/layout/chevron2"/>
    <dgm:cxn modelId="{280AD0BD-BB7D-495C-801E-A88D5AFC7B22}" type="presParOf" srcId="{DF50ED6B-A407-4413-9742-7E905B92DCB3}" destId="{BD9435D2-4BC9-4A6F-BDCA-3FAE6E714627}" srcOrd="4" destOrd="0" presId="urn:microsoft.com/office/officeart/2005/8/layout/chevron2"/>
    <dgm:cxn modelId="{0886935F-9C5F-4F89-B660-5700918AFCF8}" type="presParOf" srcId="{BD9435D2-4BC9-4A6F-BDCA-3FAE6E714627}" destId="{7CBD564D-CC51-4FEB-A50A-C796EAB599B6}" srcOrd="0" destOrd="0" presId="urn:microsoft.com/office/officeart/2005/8/layout/chevron2"/>
    <dgm:cxn modelId="{A15648EE-B870-4C61-A0ED-15E0FA51EED0}" type="presParOf" srcId="{BD9435D2-4BC9-4A6F-BDCA-3FAE6E714627}" destId="{0BA953F5-27D1-4B15-B5F9-99411A657D6E}" srcOrd="1" destOrd="0" presId="urn:microsoft.com/office/officeart/2005/8/layout/chevron2"/>
    <dgm:cxn modelId="{0A1987D9-886F-48BC-884B-E0B3CD82D8D3}" type="presParOf" srcId="{DF50ED6B-A407-4413-9742-7E905B92DCB3}" destId="{3CC4B456-0307-421F-BDE4-88172CAE461D}" srcOrd="5" destOrd="0" presId="urn:microsoft.com/office/officeart/2005/8/layout/chevron2"/>
    <dgm:cxn modelId="{F023985C-6300-4BD2-9CCC-F1839C7AE8A9}" type="presParOf" srcId="{DF50ED6B-A407-4413-9742-7E905B92DCB3}" destId="{FDF0A4BC-1866-4AD0-86C7-86BB1CC7057C}" srcOrd="6" destOrd="0" presId="urn:microsoft.com/office/officeart/2005/8/layout/chevron2"/>
    <dgm:cxn modelId="{00231BFE-5480-4FA1-A3D4-6DFDBD8C90B0}" type="presParOf" srcId="{FDF0A4BC-1866-4AD0-86C7-86BB1CC7057C}" destId="{EC3588D2-58BE-4C29-9FAF-89E2F781BD30}" srcOrd="0" destOrd="0" presId="urn:microsoft.com/office/officeart/2005/8/layout/chevron2"/>
    <dgm:cxn modelId="{D8896612-6664-401C-A451-ADC5A391A07A}" type="presParOf" srcId="{FDF0A4BC-1866-4AD0-86C7-86BB1CC7057C}" destId="{564FDC82-6F3D-4608-8053-12EC0606B256}" srcOrd="1" destOrd="0" presId="urn:microsoft.com/office/officeart/2005/8/layout/chevron2"/>
    <dgm:cxn modelId="{BF8A8AE0-8653-4826-A22E-CF89DB9A0476}" type="presParOf" srcId="{DF50ED6B-A407-4413-9742-7E905B92DCB3}" destId="{063700B6-9660-4867-BEA1-B82F391446BA}" srcOrd="7" destOrd="0" presId="urn:microsoft.com/office/officeart/2005/8/layout/chevron2"/>
    <dgm:cxn modelId="{FB3C4E56-ADF6-44F1-B7C8-D5670BB8207D}" type="presParOf" srcId="{DF50ED6B-A407-4413-9742-7E905B92DCB3}" destId="{D6D452AA-FC0E-4E70-B19D-83734CABE457}" srcOrd="8" destOrd="0" presId="urn:microsoft.com/office/officeart/2005/8/layout/chevron2"/>
    <dgm:cxn modelId="{C76C501B-F10F-4A92-8DB2-3C77F6CA11D4}" type="presParOf" srcId="{D6D452AA-FC0E-4E70-B19D-83734CABE457}" destId="{C85F4AA4-51B0-46E9-B6E0-B7F1D7A23C7D}" srcOrd="0" destOrd="0" presId="urn:microsoft.com/office/officeart/2005/8/layout/chevron2"/>
    <dgm:cxn modelId="{2AFD986B-ECE7-4F56-A929-B0F0CF1BB537}" type="presParOf" srcId="{D6D452AA-FC0E-4E70-B19D-83734CABE457}" destId="{C270DF72-CB51-406B-A1D7-7CACC8D711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1D9125-0C2E-41FD-A3FF-4B6E0E0EF34A}" type="doc">
      <dgm:prSet loTypeId="urn:microsoft.com/office/officeart/2005/8/layout/cycle8" loCatId="cycle" qsTypeId="urn:microsoft.com/office/officeart/2005/8/quickstyle/simple1" qsCatId="simple" csTypeId="urn:microsoft.com/office/officeart/2005/8/colors/colorful3" csCatId="colorful" phldr="1"/>
      <dgm:spPr/>
    </dgm:pt>
    <dgm:pt modelId="{6BC6F947-634E-4C85-9CB2-83BFD723B3CE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компьютерная обработка информации</a:t>
          </a:r>
          <a:endParaRPr lang="ru-RU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2EF63-6CE3-4C2D-9DD8-E484CBCCFF7C}" type="parTrans" cxnId="{555028CD-5881-4CA2-B200-3F3B9374CEE4}">
      <dgm:prSet/>
      <dgm:spPr/>
      <dgm:t>
        <a:bodyPr/>
        <a:lstStyle/>
        <a:p>
          <a:endParaRPr lang="ru-RU"/>
        </a:p>
      </dgm:t>
    </dgm:pt>
    <dgm:pt modelId="{FCAC8D51-4BE1-43DA-A230-5802B6DF89CF}" type="sibTrans" cxnId="{555028CD-5881-4CA2-B200-3F3B9374CEE4}">
      <dgm:prSet/>
      <dgm:spPr/>
      <dgm:t>
        <a:bodyPr/>
        <a:lstStyle/>
        <a:p>
          <a:endParaRPr lang="ru-RU"/>
        </a:p>
      </dgm:t>
    </dgm:pt>
    <dgm:pt modelId="{22B14E3C-EC6D-4C3B-AA1D-69CD2E5A5B98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хранение больших объёмов информации на машинных носителях</a:t>
          </a:r>
          <a:endParaRPr lang="ru-RU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BA43D5-14F9-4144-806D-8C7CFAF47CCA}" type="parTrans" cxnId="{7B18B636-6C52-4FD2-A823-8A691E079EBA}">
      <dgm:prSet/>
      <dgm:spPr/>
      <dgm:t>
        <a:bodyPr/>
        <a:lstStyle/>
        <a:p>
          <a:endParaRPr lang="ru-RU"/>
        </a:p>
      </dgm:t>
    </dgm:pt>
    <dgm:pt modelId="{1CD8873D-0683-40DC-88FA-75991963990D}" type="sibTrans" cxnId="{7B18B636-6C52-4FD2-A823-8A691E079EBA}">
      <dgm:prSet/>
      <dgm:spPr/>
      <dgm:t>
        <a:bodyPr/>
        <a:lstStyle/>
        <a:p>
          <a:endParaRPr lang="ru-RU"/>
        </a:p>
      </dgm:t>
    </dgm:pt>
    <dgm:pt modelId="{010CEF66-BA93-4FE1-8C57-743F6AD73955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передача информации на любые расстояния в кратчайшие сроки</a:t>
          </a:r>
          <a:endParaRPr lang="ru-RU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4D92CE-F17D-4611-87E9-CFE610C8F058}" type="parTrans" cxnId="{7A7A52A2-F624-48AC-A6AA-0B86B09C1DFF}">
      <dgm:prSet/>
      <dgm:spPr/>
      <dgm:t>
        <a:bodyPr/>
        <a:lstStyle/>
        <a:p>
          <a:endParaRPr lang="ru-RU"/>
        </a:p>
      </dgm:t>
    </dgm:pt>
    <dgm:pt modelId="{36950E18-05AB-43E8-9FB7-F4F6846ECC2E}" type="sibTrans" cxnId="{7A7A52A2-F624-48AC-A6AA-0B86B09C1DFF}">
      <dgm:prSet/>
      <dgm:spPr/>
      <dgm:t>
        <a:bodyPr/>
        <a:lstStyle/>
        <a:p>
          <a:endParaRPr lang="ru-RU"/>
        </a:p>
      </dgm:t>
    </dgm:pt>
    <dgm:pt modelId="{FE961C2A-3A3F-44BE-A878-5C6BA012B734}" type="pres">
      <dgm:prSet presAssocID="{9D1D9125-0C2E-41FD-A3FF-4B6E0E0EF34A}" presName="compositeShape" presStyleCnt="0">
        <dgm:presLayoutVars>
          <dgm:chMax val="7"/>
          <dgm:dir/>
          <dgm:resizeHandles val="exact"/>
        </dgm:presLayoutVars>
      </dgm:prSet>
      <dgm:spPr/>
    </dgm:pt>
    <dgm:pt modelId="{BEB6293D-1F4E-4BD0-BA0E-CD302866C1B9}" type="pres">
      <dgm:prSet presAssocID="{9D1D9125-0C2E-41FD-A3FF-4B6E0E0EF34A}" presName="wedge1" presStyleLbl="node1" presStyleIdx="0" presStyleCnt="3"/>
      <dgm:spPr/>
      <dgm:t>
        <a:bodyPr/>
        <a:lstStyle/>
        <a:p>
          <a:endParaRPr lang="ru-RU"/>
        </a:p>
      </dgm:t>
    </dgm:pt>
    <dgm:pt modelId="{78B28DFE-151E-4B9E-8E23-B25B2FADCC51}" type="pres">
      <dgm:prSet presAssocID="{9D1D9125-0C2E-41FD-A3FF-4B6E0E0EF34A}" presName="dummy1a" presStyleCnt="0"/>
      <dgm:spPr/>
    </dgm:pt>
    <dgm:pt modelId="{5D3C629D-0B6B-4313-9036-DDE818ABAE93}" type="pres">
      <dgm:prSet presAssocID="{9D1D9125-0C2E-41FD-A3FF-4B6E0E0EF34A}" presName="dummy1b" presStyleCnt="0"/>
      <dgm:spPr/>
    </dgm:pt>
    <dgm:pt modelId="{38A6E5E4-0324-4FD7-8D67-3D8794709CD0}" type="pres">
      <dgm:prSet presAssocID="{9D1D9125-0C2E-41FD-A3FF-4B6E0E0EF34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F2ED0-A79A-4A4A-B608-ECD25045F73B}" type="pres">
      <dgm:prSet presAssocID="{9D1D9125-0C2E-41FD-A3FF-4B6E0E0EF34A}" presName="wedge2" presStyleLbl="node1" presStyleIdx="1" presStyleCnt="3"/>
      <dgm:spPr/>
      <dgm:t>
        <a:bodyPr/>
        <a:lstStyle/>
        <a:p>
          <a:endParaRPr lang="ru-RU"/>
        </a:p>
      </dgm:t>
    </dgm:pt>
    <dgm:pt modelId="{2ACB78BC-CC0D-431C-8832-503F129A68D5}" type="pres">
      <dgm:prSet presAssocID="{9D1D9125-0C2E-41FD-A3FF-4B6E0E0EF34A}" presName="dummy2a" presStyleCnt="0"/>
      <dgm:spPr/>
    </dgm:pt>
    <dgm:pt modelId="{98DF1C51-CD51-40A1-BCED-1171760F45B3}" type="pres">
      <dgm:prSet presAssocID="{9D1D9125-0C2E-41FD-A3FF-4B6E0E0EF34A}" presName="dummy2b" presStyleCnt="0"/>
      <dgm:spPr/>
    </dgm:pt>
    <dgm:pt modelId="{A0424B95-60BA-4713-9BC4-481BEBB6A2A6}" type="pres">
      <dgm:prSet presAssocID="{9D1D9125-0C2E-41FD-A3FF-4B6E0E0EF34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26C39-3434-47B1-B4A2-BC109633A3A8}" type="pres">
      <dgm:prSet presAssocID="{9D1D9125-0C2E-41FD-A3FF-4B6E0E0EF34A}" presName="wedge3" presStyleLbl="node1" presStyleIdx="2" presStyleCnt="3"/>
      <dgm:spPr/>
      <dgm:t>
        <a:bodyPr/>
        <a:lstStyle/>
        <a:p>
          <a:endParaRPr lang="ru-RU"/>
        </a:p>
      </dgm:t>
    </dgm:pt>
    <dgm:pt modelId="{A4723BBA-6416-4FA8-9EDE-8C9ADA485340}" type="pres">
      <dgm:prSet presAssocID="{9D1D9125-0C2E-41FD-A3FF-4B6E0E0EF34A}" presName="dummy3a" presStyleCnt="0"/>
      <dgm:spPr/>
    </dgm:pt>
    <dgm:pt modelId="{DEFEA599-1121-4E2A-9E10-3FA1AD6EFE17}" type="pres">
      <dgm:prSet presAssocID="{9D1D9125-0C2E-41FD-A3FF-4B6E0E0EF34A}" presName="dummy3b" presStyleCnt="0"/>
      <dgm:spPr/>
    </dgm:pt>
    <dgm:pt modelId="{0ADF4F23-4856-4220-ACA4-5B295B202566}" type="pres">
      <dgm:prSet presAssocID="{9D1D9125-0C2E-41FD-A3FF-4B6E0E0EF34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5EBE8-DB24-4741-9D1A-28D15D035C56}" type="pres">
      <dgm:prSet presAssocID="{FCAC8D51-4BE1-43DA-A230-5802B6DF89CF}" presName="arrowWedge1" presStyleLbl="fgSibTrans2D1" presStyleIdx="0" presStyleCnt="3"/>
      <dgm:spPr/>
    </dgm:pt>
    <dgm:pt modelId="{06F4EF99-5709-4956-A463-48F3C501CE59}" type="pres">
      <dgm:prSet presAssocID="{1CD8873D-0683-40DC-88FA-75991963990D}" presName="arrowWedge2" presStyleLbl="fgSibTrans2D1" presStyleIdx="1" presStyleCnt="3"/>
      <dgm:spPr/>
    </dgm:pt>
    <dgm:pt modelId="{7DC1C058-6F64-4EAB-8991-DC4BF1788260}" type="pres">
      <dgm:prSet presAssocID="{36950E18-05AB-43E8-9FB7-F4F6846ECC2E}" presName="arrowWedge3" presStyleLbl="fgSibTrans2D1" presStyleIdx="2" presStyleCnt="3"/>
      <dgm:spPr/>
    </dgm:pt>
  </dgm:ptLst>
  <dgm:cxnLst>
    <dgm:cxn modelId="{5EF8FB5D-EE3B-40F9-8A6A-ECF710507080}" type="presOf" srcId="{9D1D9125-0C2E-41FD-A3FF-4B6E0E0EF34A}" destId="{FE961C2A-3A3F-44BE-A878-5C6BA012B734}" srcOrd="0" destOrd="0" presId="urn:microsoft.com/office/officeart/2005/8/layout/cycle8"/>
    <dgm:cxn modelId="{555028CD-5881-4CA2-B200-3F3B9374CEE4}" srcId="{9D1D9125-0C2E-41FD-A3FF-4B6E0E0EF34A}" destId="{6BC6F947-634E-4C85-9CB2-83BFD723B3CE}" srcOrd="0" destOrd="0" parTransId="{CF62EF63-6CE3-4C2D-9DD8-E484CBCCFF7C}" sibTransId="{FCAC8D51-4BE1-43DA-A230-5802B6DF89CF}"/>
    <dgm:cxn modelId="{4642BE3A-1E68-4630-BB14-FA7E0DB5E08E}" type="presOf" srcId="{6BC6F947-634E-4C85-9CB2-83BFD723B3CE}" destId="{BEB6293D-1F4E-4BD0-BA0E-CD302866C1B9}" srcOrd="0" destOrd="0" presId="urn:microsoft.com/office/officeart/2005/8/layout/cycle8"/>
    <dgm:cxn modelId="{2F27376D-B956-4F53-B2AE-9261D9FC7EE9}" type="presOf" srcId="{010CEF66-BA93-4FE1-8C57-743F6AD73955}" destId="{0ADF4F23-4856-4220-ACA4-5B295B202566}" srcOrd="1" destOrd="0" presId="urn:microsoft.com/office/officeart/2005/8/layout/cycle8"/>
    <dgm:cxn modelId="{09A07A0A-6A72-4A6A-BF06-26E86AC370CE}" type="presOf" srcId="{010CEF66-BA93-4FE1-8C57-743F6AD73955}" destId="{54426C39-3434-47B1-B4A2-BC109633A3A8}" srcOrd="0" destOrd="0" presId="urn:microsoft.com/office/officeart/2005/8/layout/cycle8"/>
    <dgm:cxn modelId="{0E836AB9-8E6C-4FEB-B483-65ECC4F9C976}" type="presOf" srcId="{22B14E3C-EC6D-4C3B-AA1D-69CD2E5A5B98}" destId="{B4AF2ED0-A79A-4A4A-B608-ECD25045F73B}" srcOrd="0" destOrd="0" presId="urn:microsoft.com/office/officeart/2005/8/layout/cycle8"/>
    <dgm:cxn modelId="{13EF26B5-1040-4067-91C2-ECA744E26F3C}" type="presOf" srcId="{6BC6F947-634E-4C85-9CB2-83BFD723B3CE}" destId="{38A6E5E4-0324-4FD7-8D67-3D8794709CD0}" srcOrd="1" destOrd="0" presId="urn:microsoft.com/office/officeart/2005/8/layout/cycle8"/>
    <dgm:cxn modelId="{7A7A52A2-F624-48AC-A6AA-0B86B09C1DFF}" srcId="{9D1D9125-0C2E-41FD-A3FF-4B6E0E0EF34A}" destId="{010CEF66-BA93-4FE1-8C57-743F6AD73955}" srcOrd="2" destOrd="0" parTransId="{254D92CE-F17D-4611-87E9-CFE610C8F058}" sibTransId="{36950E18-05AB-43E8-9FB7-F4F6846ECC2E}"/>
    <dgm:cxn modelId="{E1E4467C-C798-41DF-9D2E-4821D81DC9FA}" type="presOf" srcId="{22B14E3C-EC6D-4C3B-AA1D-69CD2E5A5B98}" destId="{A0424B95-60BA-4713-9BC4-481BEBB6A2A6}" srcOrd="1" destOrd="0" presId="urn:microsoft.com/office/officeart/2005/8/layout/cycle8"/>
    <dgm:cxn modelId="{7B18B636-6C52-4FD2-A823-8A691E079EBA}" srcId="{9D1D9125-0C2E-41FD-A3FF-4B6E0E0EF34A}" destId="{22B14E3C-EC6D-4C3B-AA1D-69CD2E5A5B98}" srcOrd="1" destOrd="0" parTransId="{28BA43D5-14F9-4144-806D-8C7CFAF47CCA}" sibTransId="{1CD8873D-0683-40DC-88FA-75991963990D}"/>
    <dgm:cxn modelId="{775B403A-D28E-4952-86E0-B19CC55171AA}" type="presParOf" srcId="{FE961C2A-3A3F-44BE-A878-5C6BA012B734}" destId="{BEB6293D-1F4E-4BD0-BA0E-CD302866C1B9}" srcOrd="0" destOrd="0" presId="urn:microsoft.com/office/officeart/2005/8/layout/cycle8"/>
    <dgm:cxn modelId="{9F4769C5-037B-489F-9E28-883A3E8445F4}" type="presParOf" srcId="{FE961C2A-3A3F-44BE-A878-5C6BA012B734}" destId="{78B28DFE-151E-4B9E-8E23-B25B2FADCC51}" srcOrd="1" destOrd="0" presId="urn:microsoft.com/office/officeart/2005/8/layout/cycle8"/>
    <dgm:cxn modelId="{407F0A23-2A82-4B33-AD19-7693BFA0F0EC}" type="presParOf" srcId="{FE961C2A-3A3F-44BE-A878-5C6BA012B734}" destId="{5D3C629D-0B6B-4313-9036-DDE818ABAE93}" srcOrd="2" destOrd="0" presId="urn:microsoft.com/office/officeart/2005/8/layout/cycle8"/>
    <dgm:cxn modelId="{3274D29E-3CD2-4D83-8F5D-29C4EF5EFB77}" type="presParOf" srcId="{FE961C2A-3A3F-44BE-A878-5C6BA012B734}" destId="{38A6E5E4-0324-4FD7-8D67-3D8794709CD0}" srcOrd="3" destOrd="0" presId="urn:microsoft.com/office/officeart/2005/8/layout/cycle8"/>
    <dgm:cxn modelId="{788D9047-D58F-493C-B403-046F29D1EC4F}" type="presParOf" srcId="{FE961C2A-3A3F-44BE-A878-5C6BA012B734}" destId="{B4AF2ED0-A79A-4A4A-B608-ECD25045F73B}" srcOrd="4" destOrd="0" presId="urn:microsoft.com/office/officeart/2005/8/layout/cycle8"/>
    <dgm:cxn modelId="{2613C124-E837-41AA-A963-DA4D6E3EA6E9}" type="presParOf" srcId="{FE961C2A-3A3F-44BE-A878-5C6BA012B734}" destId="{2ACB78BC-CC0D-431C-8832-503F129A68D5}" srcOrd="5" destOrd="0" presId="urn:microsoft.com/office/officeart/2005/8/layout/cycle8"/>
    <dgm:cxn modelId="{E3311563-E9D9-45F8-9ADF-F0A2678CAC2C}" type="presParOf" srcId="{FE961C2A-3A3F-44BE-A878-5C6BA012B734}" destId="{98DF1C51-CD51-40A1-BCED-1171760F45B3}" srcOrd="6" destOrd="0" presId="urn:microsoft.com/office/officeart/2005/8/layout/cycle8"/>
    <dgm:cxn modelId="{D8C4F9BA-D782-45AD-9C54-3AB0D0ECDE01}" type="presParOf" srcId="{FE961C2A-3A3F-44BE-A878-5C6BA012B734}" destId="{A0424B95-60BA-4713-9BC4-481BEBB6A2A6}" srcOrd="7" destOrd="0" presId="urn:microsoft.com/office/officeart/2005/8/layout/cycle8"/>
    <dgm:cxn modelId="{7B9F210B-5DEA-48D1-B274-26A469B2057F}" type="presParOf" srcId="{FE961C2A-3A3F-44BE-A878-5C6BA012B734}" destId="{54426C39-3434-47B1-B4A2-BC109633A3A8}" srcOrd="8" destOrd="0" presId="urn:microsoft.com/office/officeart/2005/8/layout/cycle8"/>
    <dgm:cxn modelId="{ADC88819-8089-4039-BFBB-9086F5EEC3B3}" type="presParOf" srcId="{FE961C2A-3A3F-44BE-A878-5C6BA012B734}" destId="{A4723BBA-6416-4FA8-9EDE-8C9ADA485340}" srcOrd="9" destOrd="0" presId="urn:microsoft.com/office/officeart/2005/8/layout/cycle8"/>
    <dgm:cxn modelId="{5C86DE6B-62C5-4F52-81DC-863ACD74BCC3}" type="presParOf" srcId="{FE961C2A-3A3F-44BE-A878-5C6BA012B734}" destId="{DEFEA599-1121-4E2A-9E10-3FA1AD6EFE17}" srcOrd="10" destOrd="0" presId="urn:microsoft.com/office/officeart/2005/8/layout/cycle8"/>
    <dgm:cxn modelId="{D08EB49B-ED5C-475A-83EA-E0873F05CCA3}" type="presParOf" srcId="{FE961C2A-3A3F-44BE-A878-5C6BA012B734}" destId="{0ADF4F23-4856-4220-ACA4-5B295B202566}" srcOrd="11" destOrd="0" presId="urn:microsoft.com/office/officeart/2005/8/layout/cycle8"/>
    <dgm:cxn modelId="{9D81F612-8D51-4C1E-9A6B-5547504DD3D3}" type="presParOf" srcId="{FE961C2A-3A3F-44BE-A878-5C6BA012B734}" destId="{C6A5EBE8-DB24-4741-9D1A-28D15D035C56}" srcOrd="12" destOrd="0" presId="urn:microsoft.com/office/officeart/2005/8/layout/cycle8"/>
    <dgm:cxn modelId="{47EB3737-4668-46AD-B42A-C21E7AC5829A}" type="presParOf" srcId="{FE961C2A-3A3F-44BE-A878-5C6BA012B734}" destId="{06F4EF99-5709-4956-A463-48F3C501CE59}" srcOrd="13" destOrd="0" presId="urn:microsoft.com/office/officeart/2005/8/layout/cycle8"/>
    <dgm:cxn modelId="{E7BD2054-9BDC-4FA5-A635-AE92B017B2F0}" type="presParOf" srcId="{FE961C2A-3A3F-44BE-A878-5C6BA012B734}" destId="{7DC1C058-6F64-4EAB-8991-DC4BF178826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D9E75-899E-4C20-82AF-DD538EEB0E38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211FB-F826-49B5-858C-2C64C4BEAE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150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0792-6A2D-474B-833C-C47B39FBEB8A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F65F-74F4-4C77-9CEE-A3A0566171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581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0792-6A2D-474B-833C-C47B39FBEB8A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F65F-74F4-4C77-9CEE-A3A0566171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67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0792-6A2D-474B-833C-C47B39FBEB8A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F65F-74F4-4C77-9CEE-A3A0566171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31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0792-6A2D-474B-833C-C47B39FBEB8A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F65F-74F4-4C77-9CEE-A3A0566171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559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0792-6A2D-474B-833C-C47B39FBEB8A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F65F-74F4-4C77-9CEE-A3A0566171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030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0792-6A2D-474B-833C-C47B39FBEB8A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F65F-74F4-4C77-9CEE-A3A0566171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17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0792-6A2D-474B-833C-C47B39FBEB8A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F65F-74F4-4C77-9CEE-A3A0566171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725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0792-6A2D-474B-833C-C47B39FBEB8A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F65F-74F4-4C77-9CEE-A3A0566171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982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0792-6A2D-474B-833C-C47B39FBEB8A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F65F-74F4-4C77-9CEE-A3A0566171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066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0792-6A2D-474B-833C-C47B39FBEB8A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F65F-74F4-4C77-9CEE-A3A0566171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326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0792-6A2D-474B-833C-C47B39FBEB8A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F65F-74F4-4C77-9CEE-A3A0566171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390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F0792-6A2D-474B-833C-C47B39FBEB8A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EF65F-74F4-4C77-9CEE-A3A0566171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66314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62473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612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988768"/>
            <a:ext cx="6400800" cy="1752600"/>
          </a:xfrm>
        </p:spPr>
        <p:txBody>
          <a:bodyPr/>
          <a:lstStyle/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Анесова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Г.Ж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1988840"/>
            <a:ext cx="47880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 живем в обществе , где технологии являются  очень важной частью бизнеса,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повседневной жизни.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технологии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начинаются с искр в чьей – то голове.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чего-то, чего раньше не существовало, но однажды будет  изобретено,  может изменить все.»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415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IT технология\5da7bd9ba3f6150_185x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5498" y="1772817"/>
            <a:ext cx="1762125" cy="17281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технологии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63508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Приспособленная к телу носимая электроника. Эти инновационные технологии практически невидимые.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них: наушники-вкладыши, следящие за частотой сердечных сокращений, датчики, контролирующие осанку (их носят под одеждой), временные татуировки, которые следят за работой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важных органов, и тактильные подошвы, которые укажут вам дорогу по GPS с помощью вибрации. Последние, кстати, хотят использовать в качестве поводыря для слепых. А всем известные очки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инновационная технология уже помогают онкологам в проведении операций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Наноструктурированные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графитные композитные материалы Автомобильные выхлопы, загрязняющие атмосферу, − бич современных экологов. Неудивительно, что повышение рабочей эффективности транспорта − одно из приоритетных технологических направлений. Способствовать этому будут методы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наноструктурирования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углеродного волокна для новейших композитных материалов, которые помогут снизить вес автомобилей на 10% и больше. Для чего? Легкой машине нужно меньше топлива, а, значит, она будет меньше загрязнять окружающую среду </a:t>
            </a:r>
          </a:p>
          <a:p>
            <a:pPr marL="0" indent="0" algn="just">
              <a:buNone/>
            </a:pPr>
            <a:endParaRPr lang="ru-RU" sz="1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E:\IT технология\67014328123566078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5498" y="3789040"/>
            <a:ext cx="1848990" cy="214349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368900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692696"/>
            <a:ext cx="6336704" cy="531805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Компания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 выпустила новые 3D-принтеры серии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Jet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способны использовать несколько материалов за одну печать. Всего выпущено четыре модели –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Jet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300 и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Jet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500, каждая из которых, доступна в черном и белом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цветах.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 Хранение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электричества в промышленных масштабах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энергетики − неиссякаемый источник вопросов. Но некоторые из них, похоже, станут вполне разрешимыми, благодаря новым инновационным технологиям. Например, предлагается использовать проточные батареи для сохранения химической энергии в жидком виде и в больших количествах. Это похоже на то, как мы храним уголь и газ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Позволят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 достаточно большие объемы энергии и всевозможные твердые батареи, причем, в дешевых и доступных материалах.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Недавно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также изобретены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графеновые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конденсаторы большой емкости, с помощью которых можно очень быстро заряжать и разряжать аккумуляторы, совершая многие десятки тысяч циклов. Рассматривают инженеры и другие потенциалы, например, кинетическую энергию в больших маховиках и хранение сжатого воздуха под землей.</a:t>
            </a:r>
          </a:p>
          <a:p>
            <a:pPr marL="0" indent="0" algn="just">
              <a:buNone/>
            </a:pPr>
            <a:endParaRPr lang="ru-RU" sz="1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:\IT технология\644b6b3cd126e95_185x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20688"/>
            <a:ext cx="1977035" cy="2047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3077" name="Picture 5" descr="E:\IT технология\main_chistye_tehnolog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40968"/>
            <a:ext cx="198371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8154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60648"/>
            <a:ext cx="6192688" cy="50014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7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5. Дисплей </a:t>
            </a:r>
            <a:r>
              <a:rPr lang="ru-RU" sz="1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экрана: </a:t>
            </a:r>
            <a:r>
              <a:rPr lang="ru-RU" sz="17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видеоголограммы</a:t>
            </a:r>
            <a:r>
              <a:rPr lang="ru-RU" sz="1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виртуальная реальность </a:t>
            </a:r>
            <a:r>
              <a:rPr lang="ru-RU" sz="17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настоящий </a:t>
            </a:r>
            <a:r>
              <a:rPr lang="ru-RU" sz="1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скачок вперед в этой сфере произошел еще в прошлом году. Именно поэтому высока вероятность, что в скором будущем нас ждут важные прорывы, касающиеся использования инновационной технологии дисплеев без экрана. О чем идет речь? О головной гарнитуре виртуальной реальности, бионических контактных линзах, разработке мобильных телефонов для пожилых и слабовидящих людей, о </a:t>
            </a:r>
            <a:r>
              <a:rPr lang="ru-RU" sz="17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видеоголограммах</a:t>
            </a:r>
            <a:r>
              <a:rPr lang="ru-RU" sz="1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требующих очков и подвижных деталей</a:t>
            </a:r>
            <a:r>
              <a:rPr lang="ru-RU" sz="17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7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6. Добыча </a:t>
            </a:r>
            <a:r>
              <a:rPr lang="ru-RU" sz="1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металлов в концентрате морской воды при </a:t>
            </a:r>
            <a:r>
              <a:rPr lang="ru-RU" sz="17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опреснении. Это еще </a:t>
            </a:r>
            <a:r>
              <a:rPr lang="ru-RU" sz="1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проблема экологического характера − уменьшение запасов пресной воды и связанное с ней опреснение морской воды. Опреснение позволяет увеличить запас пресной воды, но есть у него и недостатки. Причем, серьезные. Для опреснения нужно много энергии, и кроме того, в результате образуются отходы концентрированной соленой воды. Последняя, возвращаясь в море, крайне негативно влияет на морскую флору и фауну. И самым многообещающим решением этого вопроса может стать принципиально новый взгляд на эти отходы. Они могут быть рассмотрены как сырьевой источник очень ценных веществ: лития, магния, урана, обычной соды, кальция, калийных соединений.</a:t>
            </a:r>
          </a:p>
          <a:p>
            <a:pPr algn="just"/>
            <a:endParaRPr lang="ru-RU" sz="17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7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E:\IT технология\Google-Glass-Dating-app-scrip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680"/>
            <a:ext cx="216024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E:\IT технология\glass-of-wat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73016"/>
            <a:ext cx="2160240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61598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548680"/>
            <a:ext cx="6048672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7. В 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 время выяснилось, что кишечная микрофлора влияет на развитие множества заболеваний − от инфекций и ожирения до диабета и воспалений пищеварительного тракта. Всем известно, что антибиотики разрушают кишечную микрофлору, вызывая такие осложнения, как инфекции от бактерии </a:t>
            </a:r>
            <a:r>
              <a:rPr lang="ru-RU" sz="13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Clostridium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difficile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иногда и угрожая жизни человека. Поэтому сегодня во всем мире ведутся клинические исследования. В результате удалось обнаружить группы микробов в здоровом кишечнике. Эти микробы помогут создать лекарства нового поколения, а те, в свою очередь, помогут улучшить лечение кишечной микрофлоры человека. 8. Лекарства на основе РНК Это тоже лекарства нового поколения. Получить их позволят достижения в исследовании рибонуклеиновых кислот (РНК). С помощью этих препаратов удастся разбавить присутствующий в чрезмерных количествах натуральный белок и станет возможным производить в естественных условиях организма оптимизированные лекарственные протеины. Лекарства на основе РНК будут производить уже созданные частные фирмы, но в сотрудничестве с крупными фармацевтическими компаниями и научными центрами.</a:t>
            </a:r>
          </a:p>
          <a:p>
            <a:pPr marL="0" indent="0" algn="just">
              <a:buNone/>
            </a:pP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8. Интерфейсы 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«мозг-компьютер» Инновационная технология Управлять компьютером только силой мысли − совсем не фантазия. Более того, это куда ближе к реальности, чем мы привыкли думать. Интерфейсы «мозг-компьютер» (когда компьютер считывает и интерпретирует сигналы непосредственно из головного мозга), уже проходят клинические испытания. А главное − уже есть неплохие результаты. Нужны они, впрочем, не для увеселения, а для людей с ограниченными возможностями. Например, для тех, кто страдает </a:t>
            </a:r>
            <a:r>
              <a:rPr lang="ru-RU" sz="13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квадриплегией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(параличом рук и ног), синдромом изоляции, людям, перенесшим инсульт, и передвигающимся на инвалидной коляске. Интерфейс «мозг-компьютер» способен на многое. С его помощью человек сможет управлять, скажем, роботизированной рукой для того, чтобы пить, есть и делать многое другое. А еще, мозговые имплантаты способны частично восстановить зрение.</a:t>
            </a:r>
          </a:p>
          <a:p>
            <a:pPr algn="just"/>
            <a:endParaRPr lang="ru-RU" sz="13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E:\IT технология\research-l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2256" y="640817"/>
            <a:ext cx="2376610" cy="24590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5122" name="Picture 2" descr="E:\IT технология\brainloop_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2255" y="3456649"/>
            <a:ext cx="2376611" cy="27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3296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T технология\Hightec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2646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849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настолько прочно вошли в нашу жизнь, что большинство из нас не мыслят своего существования без компьютера, телефона, интернета, микроволновой печи и тому подобного. Несомненно, развитие технологий облегчает жизнь человека, делает ее более комфортной и простой. Но в то же время технологии имеют «обратную сторону медали». Без огромного количества всевозможной техники человек чувствует себя беспомощным и неспособным решать свои проблемы.</a:t>
            </a:r>
            <a:b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978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развития ИТ (информационных технологий)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199" y="1268760"/>
            <a:ext cx="6147596" cy="485740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Важнейшим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историческими этапами развития ИТ является письменность, изобретение книгопечатания, использование почты, телефона, телеграфа, телевидения. Особое место в развитии ИТ занимают компьютеры, электронная почта и широкое использование компьютерных сетей (локальных и глобальных), которые обеспечивают не только содержательную обработку информации, но и передачу текстовых, мультимедийных (графика, видео и звук) и других материалов практически на любые расстояния в реальном масштабе времени.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ИТ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(Информационные технологии) являются наиболее важной составляющей процесса использования информационных ресурсов общества. К настоящему времени она прошла несколько эволюционных этапов, смена которых определялась главным образом развитием научно-технического прогресса, появлением новых технических средств переработки информации.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Существует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точек зрения на развитие информационных технологий, в том числе с использованием компьютеров, которые определяются различными признаками деления. Общим для всех изложенных ниже подходов является то, что с появлением ПК (персональных компьютеров) начался новый этап развития ИТ. Основной целью становится удовлетворение персональных информационных потребностей человека, как для профессиональной, так и для бытовой сферы.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E:\IT технология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44824"/>
            <a:ext cx="230425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3832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ИТ 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679484405"/>
              </p:ext>
            </p:extLst>
          </p:nvPr>
        </p:nvGraphicFramePr>
        <p:xfrm>
          <a:off x="457200" y="980728"/>
          <a:ext cx="829126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04244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компьютерных технологий в современном мире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147248" cy="50014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Компьютеры </a:t>
            </a:r>
            <a:r>
              <a:rPr lang="ru-RU" sz="15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проникли и прочно закрепились во всех сферах деятельности современного человека. Благодаря компьютерным технологиям люди могут хранить огромные массивы информации и самое главное быстро ее обрабатывать, а также защищать.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Широкое </a:t>
            </a:r>
            <a:r>
              <a:rPr lang="ru-RU" sz="15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компьютеров сыграло свою роль и в развитии рынка труда. Благодаря компьютерным технологиям появились новые интересные и высокооплачиваемые профессии. Более того, имея только компьютер человек может устроиться на работу в практически любую компанию, даже если она находится в другом конце планеты.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Компьютеры </a:t>
            </a:r>
            <a:r>
              <a:rPr lang="ru-RU" sz="15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поспособствовали развитию науки, значительно облегчив проектную и вычислительную деятельность. Теперь ученым не требуется тратить основную часть своего времени на сложные вычисления и исследователь может всецело посвятить себя процессу поиска истины.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5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медицине компьютерные технологии также считаются незаменимыми. С помощью компьютеров врачи могут создать виртуальные модели развития различных заболеваний либо быстро связаться с коллегой и проконсультироваться с ним. Кроме того, на основе баз информации, созданных компьютерами, разрабатываются новые лекарственные препараты.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15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человека компьютер является еще и средством общения. А для людей с ограниченными возможностями – практически единственным способом самореализоваться.</a:t>
            </a:r>
          </a:p>
        </p:txBody>
      </p:sp>
    </p:spTree>
    <p:extLst>
      <p:ext uri="{BB962C8B-B14F-4D97-AF65-F5344CB8AC3E}">
        <p14:creationId xmlns:p14="http://schemas.microsoft.com/office/powerpoint/2010/main" xmlns="" val="1095035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IT технология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24744"/>
            <a:ext cx="313792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современных образовательных технологий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68289"/>
            <a:ext cx="5400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ru-RU" sz="21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современных технологий облегчает процесс образования в дошкольных, средних и высших учебных заведениях. Современные дети знакомятся с технологиями практически сразу после своего рождения. Ученые доказали, что компьютерные и другие технологии при их правильном использовании могут оказать положительный эффект на развитие ребенка.</a:t>
            </a:r>
          </a:p>
          <a:p>
            <a:pPr marL="0" indent="0" algn="just">
              <a:buNone/>
            </a:pPr>
            <a:r>
              <a:rPr lang="ru-RU" sz="21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Если </a:t>
            </a:r>
            <a:r>
              <a:rPr lang="ru-RU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подобрать обучающие программы и игры и самое главное использовать технологии в меру, </a:t>
            </a:r>
            <a:r>
              <a:rPr lang="ru-RU" sz="21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поспособствовать развитию логического мышления у маленького человека, улучшению координации глаз и рук, реакции и тому подобного.</a:t>
            </a:r>
          </a:p>
          <a:p>
            <a:pPr algn="just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574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интернет технологий в современном обществе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800323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 день интернет является основным источником для получения разнообразной информации, а также прекрасным инструментом для построения собственного бизнеса и коммуникации. Если говорить обобщенно, то интернет технологии предоставляют современному человеку огромное количество возможностей и при правильном их использовании могут пойти исключительно на благо.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интернета человек может развивать свой интеллект, делать покупки, торговать, планировать поездки, общаться с другими людьми и всегда быть в курсе последних новостей и событий в мире.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годы невероятную популярность и распространение получили социальные сети, предоставляющие возможность общаться с разными интересными людьми не выходя из дома. Часто интернет-общение способствует реализации, образованию и социализации человека.</a:t>
            </a:r>
          </a:p>
          <a:p>
            <a:pPr algn="just"/>
            <a:endParaRPr lang="ru-RU" sz="1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593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все так радужно как кажется на первый взгляд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793122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Несмотря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 свои положительные стороны современные технологии несут в себе огромную опасность для человека и окружающего его мира. Ни для кого не секрет, что интернет-зависимость считается чуть ли не основной проблемой современного общества. Люди проводят в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соцсетях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компьютерных играх большую часть своего времени, часто забывая о работе и близких. Постоянное сидение за компьютером чревато также проблемами со здоровьем.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Вместе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тем, современные технологии используются не только для благих целей таких как образование, медицина, общение, но и для войны, краж и тому подобного.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Современному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 необходимо четко разграничивать виртуальную и реальную жизнь, а также всегда помнить, что интернет-общение никогда не сможет заменить живое.</a:t>
            </a:r>
          </a:p>
          <a:p>
            <a:endParaRPr lang="ru-RU" sz="1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460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Отрасль информационных технологии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8003232" cy="464137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Особенности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 информационных технологий позволяют перенести в другие страны не только разработку программного обеспечения, но и поддержку продуктов, а также ряд вспомогательных процессов. Большое количество международных ИТ-компаний, начиная со второй половины 90-х годов, открыло свои подразделения в Индии и Китае и перенесло выполнение части функций или целые бизнес-процессы в эти подразделения. Параллельно ИТ-компании развивающихся стран оказывают услуги клиентам в развитых странах с помощью удаленного доступа. Бесспорным лидером во всех сегментах офшора пока является Индия, с общим объемом ИТ-экспорта около 15 млрд.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долларов.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последнее время на рынок вышли страны Восточной Европы, ориентированные на рынок ЕС, а также Китай, который в основном ориентирован на близлежащие страны (Японию, Южную Корею,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Гонкнг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Филиппины).</a:t>
            </a:r>
          </a:p>
          <a:p>
            <a:pPr algn="just"/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2606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черты современных ИТ: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89462785"/>
              </p:ext>
            </p:extLst>
          </p:nvPr>
        </p:nvGraphicFramePr>
        <p:xfrm>
          <a:off x="107504" y="1196752"/>
          <a:ext cx="3384376" cy="394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3888" y="764704"/>
            <a:ext cx="5256584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Современное 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материальное производство и другие сферы деятельности все больше нуждаются в информационном обслуживании, переработке огромного количества информации. Универсальным техническим средством обработки любой информации является компьютер, который играет роль усилителя интеллектуальных возможностей человека и общества в целом, а коммуникационные средства, использующие компьютеры, служат для связи и передачи информации. Появление и развитие компьютеров — это необходимая составляющая процесса информатизации общества.</a:t>
            </a:r>
          </a:p>
          <a:p>
            <a:pPr marL="0" indent="0" algn="just">
              <a:buNone/>
            </a:pP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Информатизация 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внедрения компьютерных и телекоммуникационных технологий является реакцией общества на потребность в существенном увеличении производительности труда в информационном секторе общественного производства, где сосредоточено более половины трудоспособного населения. </a:t>
            </a:r>
          </a:p>
          <a:p>
            <a:pPr marL="0" indent="0" algn="just">
              <a:buNone/>
            </a:pPr>
            <a:r>
              <a:rPr lang="ru-RU" sz="13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Современные </a:t>
            </a:r>
            <a:r>
              <a:rPr lang="ru-RU" sz="13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технологии с их стремительно растущим потенциалом и быстро снижающимися издержками открывают большие возможности для новых форм организации труда и занятости в рамках, как отдельных корпораций, так и общества в целом. Спектр таких возможностей значительно расширяется - нововведения воздействуют на все сферы жизни людей, семью, образование, работу, географические границы человеческих общностей и т. д. Сегодня информационные технологии могут внести решающий вклад в укрепление взаимосвязи между ростом производительности труда, объемов производства, инвестиций и занятости. Новые виды услуг, распространяющиеся по сетям, в состоянии создать немало рабочих мест, что подтверждает практика последних лет.</a:t>
            </a:r>
          </a:p>
          <a:p>
            <a:endParaRPr lang="ru-RU" sz="13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529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 algn="ctr">
          <a:defRPr b="1" cap="all" dirty="0" smtClean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442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Современные IT технология</vt:lpstr>
      <vt:lpstr>Этапы развития ИТ (информационных технологий)</vt:lpstr>
      <vt:lpstr>Классификация развития ИТ </vt:lpstr>
      <vt:lpstr>Роль компьютерных технологий в современном мире </vt:lpstr>
      <vt:lpstr>Роль современных образовательных технологий </vt:lpstr>
      <vt:lpstr>Роль интернет технологий в современном обществе </vt:lpstr>
      <vt:lpstr>Не все так радужно как кажется на первый взгляд </vt:lpstr>
      <vt:lpstr>Отрасль информационных технологии</vt:lpstr>
      <vt:lpstr>Основные черты современных ИТ: </vt:lpstr>
      <vt:lpstr>Инновационные технологии </vt:lpstr>
      <vt:lpstr>Слайд 11</vt:lpstr>
      <vt:lpstr>Слайд 12</vt:lpstr>
      <vt:lpstr>Слайд 13</vt:lpstr>
      <vt:lpstr>«Технологии настолько прочно вошли в нашу жизнь, что большинство из нас не мыслят своего существования без компьютера, телефона, интернета, микроволновой печи и тому подобного. Несомненно, развитие технологий облегчает жизнь человека, делает ее более комфортной и простой. Но в то же время технологии имеют «обратную сторону медали». Без огромного количества всевозможной техники человек чувствует себя беспомощным и неспособным решать свои проблемы. 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алгоритмов</dc:title>
  <dc:creator>Admin</dc:creator>
  <cp:lastModifiedBy>User</cp:lastModifiedBy>
  <cp:revision>69</cp:revision>
  <dcterms:created xsi:type="dcterms:W3CDTF">2017-12-08T04:13:02Z</dcterms:created>
  <dcterms:modified xsi:type="dcterms:W3CDTF">2018-05-02T07:07:22Z</dcterms:modified>
</cp:coreProperties>
</file>